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D1BC60-8E68-4331-96C9-03E4F442F962}">
  <a:tblStyle styleId="{D3D1BC60-8E68-4331-96C9-03E4F442F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9019664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9019664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901966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901966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9019664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9019664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a3311d4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a3311d4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a5c0c66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a5c0c66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a5c0c66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a5c0c66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a5c0c66f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a5c0c66f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a5c0c66f7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a5c0c66f7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66750"/>
            <a:ext cx="8520600" cy="12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 Meeting 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38050" y="3419913"/>
            <a:ext cx="74679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i="1" lang="en" sz="975">
                <a:solidFill>
                  <a:schemeClr val="lt1"/>
                </a:solidFill>
              </a:rPr>
              <a:t>Liri Chen, Shuo Lin, Wenqi Sun, Zhexin Wang, Zixiao Zhang</a:t>
            </a:r>
            <a:endParaRPr i="1" sz="9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Timeline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20400" y="115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{D3D1BC60-8E68-4331-96C9-03E4F442F962}</a:tableStyleId>
              </a:tblPr>
              <a:tblGrid>
                <a:gridCol w="3959175"/>
                <a:gridCol w="3959175"/>
              </a:tblGrid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Milestone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Oct 3 - Oct 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Baseline, metrics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Oct 18 - Oct 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OCR optimization, GPT test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1 - Nov 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Prototype &amp; demo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15 - Nov 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Backend API &amp; UI design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29 - Dec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 Presentation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2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9795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Management: Zhexin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Stage 1: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Text - Shuo Liu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- Wenqi, Zixiao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Table - Zhexin, Liri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Stage 2: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GPT: Shuo Liu, Liri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Webapp - Wenqi, Zixiao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504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easily extract all the simple images using some Python Package(pypdf)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kinds of information should be paired with images?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can we match images with extracted texts?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Graphs cannot be extracted in this way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050" y="141225"/>
            <a:ext cx="2350050" cy="20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113" y="2450525"/>
            <a:ext cx="3059925" cy="215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875" y="3562750"/>
            <a:ext cx="2477125" cy="1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Retrieval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PyPDF2, tabula-py to extract tables from PDF.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tables are rendered as image, need to use OpenCV and OCR.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50" y="2020151"/>
            <a:ext cx="8080057" cy="23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2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Model Evaluation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9795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Character-Level Accuracy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measures the accuracy of character recognition. It calculates the percentage of correctly recognized characters compared to the total number of characters in the ground truth.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Word-Level Accuracy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measures the accuracy of word recognition. It calculates the percentage of correctly recognized words compared to the total number of words in the ground truth.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 Distance (Levenshtein Distance)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edit distance calculates the number of insertions, deletions, and substitutions needed to transform the recognized text into the ground truth text. Lower edit distance values indicate better recognition accuracy.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Execution Time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time it takes to perform OCR on an image is crucial. Monitoring execution time is essential to ensure that the model meets latency requirements.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Confusion Matrix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confusion matrix provides a detailed breakdown of true positives, true negatives, false positives, and false negatives. It is useful for understanding the specific types of recognition errors made by the OCR model.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2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ytesseract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9795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350" y="892775"/>
            <a:ext cx="4498176" cy="678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Additional detailed information on our sustainability efforts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including our TCFD (Task Force on Climate-Related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Financial Disclosures), SASB (Sustainability Accounting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Standards Board) and CDP (Carbon Disclosure Project)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reports can be found on _ our website 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https://pginvestor.com/esg. References to our sustainability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reports and website are for informational purposes only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neither the sustainability reports nor the other information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our website is incorporated by reference into this Annual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Report on Form 10-K.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Item 1A. Risk Factors.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discuss our expectations regarding future performance,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events and outcomes, such as our business outlook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objectives in this Form 10-K, as well as in our quarterly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annual reports, current reports on Form 8-K, press releases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other written and oral communications. All statements,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except for historical and present factual information, 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“forward-looking statements” and are based on financial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data and business plans available only as of the time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statements are made, which may become outdated 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incomplete. We assume no obligation to update any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forward-looking statements as a result of new information,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future events or other factors, except to the extent required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by law. Forward-looking statements are inherently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uncertain, and investors must recognize that events could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significantly differ from our expectations.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following discussion of “risk factors” identifies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significant factors that may adversely affect our business,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operations, financial position or future financial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performance. This information should be read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conjunction with Management's Discussion and Analysis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Consolidated Financial Statements and related Notes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incorporated in this report. The following discussion of risks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is not all inclusive but is designed to highlight what we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believe are important factors to consider when evaluating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our expectations. These and other factors could cause 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future results to differ from those in the forward-looking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statements and from historical trends, perhaps materially.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impact our business results or financial condition. Further,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have a significant amount of foreign currency debt 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derivatives as part of our capital markets activities. The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maturity cash outflows of these instruments could 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adversely impacted by significant appreciation of foreign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currency exchange rates (particularly the Euro), which could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adversely impact our overall cash flows. Moreover,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discriminatory or conflicting fiscal or trade policies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different countries, including changes to tariffs and existing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trade policies and agreements, could adversely affect 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results. See also the Results of Operations and Cash Flow,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Financial Condition and Liquidity sections of the MD&amp;A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the Consolidated Financial Statements and related Notes.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also have businesses and maintain local currency cash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balances in a number of countries with currency exchange,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import authorization, pricing or other controls or restrictions,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such as Nigeria, Turkey, Argentina and Egypt. Our results of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operations, financial condition and cash flows could 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adversely impacted if we are unable to successfully manage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such controls and restrictions, continue existing business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operations and repatriate earnings from overseas, or if new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or increased tariffs, quotas, exchange or price controls, trade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barriers or similar restrictions are imposed on our business.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Additionally, our business, operations or employees have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been and could continue to be adversely affected (including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by the need to de-consolidate or even exit certain businesses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 particular countries) by political volatility, labor market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disruptions or other crises or vulnerabilities in individual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countries or regions, including political instability 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upheaval or acts of war (such as the Russia-Ukraine War)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the related government and other entity responses, broad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economic instability or sovereign risk related to a default by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or deterioration in the creditworthiness of local governments,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particularly in emerging markets.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Uncertain economic or social conditions may adversely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impact demand for our products or cause our customers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and other business partners to suffer financial hardship,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which could adversely impact our business.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825" y="301525"/>
            <a:ext cx="5161824" cy="47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